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4401800" cy="21602700"/>
  <p:notesSz cx="6858000" cy="9144000"/>
  <p:defaultTextStyle>
    <a:defPPr>
      <a:defRPr lang="fr-FR"/>
    </a:defPPr>
    <a:lvl1pPr marL="0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8594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7188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5783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14377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42971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71565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00159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28754" algn="l" defTabSz="2057188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08" userDrawn="1">
          <p15:clr>
            <a:srgbClr val="A4A3A4"/>
          </p15:clr>
        </p15:guide>
        <p15:guide id="2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3" autoAdjust="0"/>
    <p:restoredTop sz="94660"/>
  </p:normalViewPr>
  <p:slideViewPr>
    <p:cSldViewPr showGuides="1">
      <p:cViewPr varScale="1">
        <p:scale>
          <a:sx n="22" d="100"/>
          <a:sy n="22" d="100"/>
        </p:scale>
        <p:origin x="2682" y="48"/>
      </p:cViewPr>
      <p:guideLst>
        <p:guide orient="horz" pos="7008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CCE8-7E8C-C740-AC37-FE09B8EBEFE1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34B18-0703-B443-B248-5B10DF3AF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2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7340680" y="18631419"/>
            <a:ext cx="3064576" cy="1332462"/>
          </a:xfrm>
        </p:spPr>
        <p:txBody>
          <a:bodyPr anchor="ctr"/>
          <a:lstStyle>
            <a:lvl1pPr algn="ctr">
              <a:defRPr sz="2400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Votre logo ici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1728000" y="7885026"/>
            <a:ext cx="10944000" cy="151613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1674"/>
              </a:spcAft>
              <a:defRPr sz="5000" b="0" cap="all" spc="209" baseline="0"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defRPr sz="49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1728000" y="4680001"/>
            <a:ext cx="10944000" cy="2661439"/>
          </a:xfrm>
        </p:spPr>
        <p:txBody>
          <a:bodyPr/>
          <a:lstStyle>
            <a:lvl1pPr>
              <a:defRPr>
                <a:latin typeface="Marianne" panose="02000000000000000000" pitchFamily="2" charset="0"/>
              </a:defRPr>
            </a:lvl1pPr>
            <a:lvl2pPr>
              <a:spcBef>
                <a:spcPts val="900"/>
              </a:spcBef>
              <a:defRPr>
                <a:latin typeface="Marianne" panose="02000000000000000000" pitchFamily="2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28787" y="10342096"/>
            <a:ext cx="5220000" cy="5924327"/>
          </a:xfrm>
        </p:spPr>
        <p:txBody>
          <a:bodyPr/>
          <a:lstStyle>
            <a:lvl1pPr>
              <a:lnSpc>
                <a:spcPct val="90000"/>
              </a:lnSpc>
              <a:spcBef>
                <a:spcPts val="6000"/>
              </a:spcBef>
              <a:defRPr sz="2500" cap="none"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236642" y="10342096"/>
            <a:ext cx="5220000" cy="5931862"/>
          </a:xfrm>
        </p:spPr>
        <p:txBody>
          <a:bodyPr/>
          <a:lstStyle>
            <a:lvl1pPr>
              <a:lnSpc>
                <a:spcPct val="90000"/>
              </a:lnSpc>
              <a:spcBef>
                <a:spcPts val="6000"/>
              </a:spcBef>
              <a:defRPr sz="2500" cap="none"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C8C8285-19F8-3CF1-FC04-DC0EA19D1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6514" y="17393608"/>
            <a:ext cx="9172898" cy="896574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6000"/>
              </a:spcBef>
              <a:defRPr sz="2500" cap="none"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315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 de fond"/>
          <p:cNvSpPr/>
          <p:nvPr/>
        </p:nvSpPr>
        <p:spPr>
          <a:xfrm>
            <a:off x="727275" y="771366"/>
            <a:ext cx="12945387" cy="2005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rame"/>
          <p:cNvSpPr/>
          <p:nvPr userDrawn="1"/>
        </p:nvSpPr>
        <p:spPr>
          <a:xfrm>
            <a:off x="727275" y="790162"/>
            <a:ext cx="12945387" cy="2005630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76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22" tIns="63761" rIns="127522" bIns="63761"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8292" y="4680001"/>
            <a:ext cx="10944000" cy="3349042"/>
          </a:xfrm>
          <a:prstGeom prst="rect">
            <a:avLst/>
          </a:prstGeom>
        </p:spPr>
        <p:txBody>
          <a:bodyPr vert="horz" lIns="50206" tIns="0" rIns="50206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38229" y="17894138"/>
            <a:ext cx="6755059" cy="416582"/>
          </a:xfrm>
          <a:prstGeom prst="rect">
            <a:avLst/>
          </a:prstGeom>
          <a:noFill/>
        </p:spPr>
        <p:txBody>
          <a:bodyPr wrap="square" lIns="100411" tIns="0" rIns="100411" bIns="0" rtlCol="0">
            <a:noAutofit/>
          </a:bodyPr>
          <a:lstStyle/>
          <a:p>
            <a:pPr algn="ctr"/>
            <a:r>
              <a:rPr lang="fr-FR" sz="2100" b="1" dirty="0">
                <a:solidFill>
                  <a:schemeClr val="tx2"/>
                </a:solidFill>
                <a:latin typeface="Marianne" panose="02000000000000000000" pitchFamily="2" charset="0"/>
              </a:rPr>
              <a:t>#</a:t>
            </a:r>
            <a:r>
              <a:rPr lang="fr-FR" sz="21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EmployeursEngagés</a:t>
            </a:r>
            <a:r>
              <a:rPr lang="fr-FR" sz="2100" b="1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2100" b="1" dirty="0">
                <a:solidFill>
                  <a:schemeClr val="tx2"/>
                </a:solidFill>
                <a:latin typeface="Marianne" panose="02000000000000000000" pitchFamily="2" charset="0"/>
              </a:rPr>
              <a:t>#</a:t>
            </a:r>
            <a:r>
              <a:rPr lang="fr-FR" sz="21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SécuritéRoutièreAuTravail</a:t>
            </a:r>
            <a:endParaRPr lang="fr-FR" sz="21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12312374" y="18918466"/>
            <a:ext cx="1667741" cy="10002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r-FR" sz="650" b="0" dirty="0">
                <a:solidFill>
                  <a:schemeClr val="bg1"/>
                </a:solidFill>
                <a:latin typeface="Marianne" panose="02000000000000000000" pitchFamily="2" charset="0"/>
              </a:rPr>
              <a:t>Photos : © AGE / </a:t>
            </a:r>
            <a:r>
              <a:rPr lang="fr-FR" sz="650" b="0" dirty="0" err="1">
                <a:solidFill>
                  <a:schemeClr val="bg1"/>
                </a:solidFill>
                <a:latin typeface="Marianne" panose="02000000000000000000" pitchFamily="2" charset="0"/>
              </a:rPr>
              <a:t>Photononstop</a:t>
            </a:r>
            <a:endParaRPr lang="fr-FR" sz="650" b="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13" name="Image 1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767E5986-9C54-5D91-B5E2-A9F052B1E1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0" y="18470202"/>
            <a:ext cx="3319312" cy="166774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4F6538D-8AFC-3148-26CB-D2657B1FD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18652381"/>
            <a:ext cx="2196244" cy="1294557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AD74F5F-F19F-EA79-D602-8EF2610828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99" y="1801690"/>
            <a:ext cx="4421157" cy="17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2057188" rtl="0" eaLnBrk="1" latinLnBrk="0" hangingPunct="1">
        <a:spcBef>
          <a:spcPct val="0"/>
        </a:spcBef>
        <a:buNone/>
        <a:defRPr sz="9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2057188" rtl="0" eaLnBrk="1" latinLnBrk="0" hangingPunct="1">
        <a:lnSpc>
          <a:spcPct val="90000"/>
        </a:lnSpc>
        <a:spcBef>
          <a:spcPts val="0"/>
        </a:spcBef>
        <a:buFontTx/>
        <a:buNone/>
        <a:defRPr sz="6700" b="1" kern="1200">
          <a:solidFill>
            <a:schemeClr val="bg1"/>
          </a:solidFill>
          <a:latin typeface="Marianne" panose="02000000000000000000" pitchFamily="2" charset="0"/>
          <a:ea typeface="+mn-ea"/>
          <a:cs typeface="+mn-cs"/>
        </a:defRPr>
      </a:lvl1pPr>
      <a:lvl2pPr marL="0" indent="0" algn="l" defTabSz="2057188" rtl="0" eaLnBrk="1" latinLnBrk="0" hangingPunct="1">
        <a:spcBef>
          <a:spcPts val="837"/>
        </a:spcBef>
        <a:buFontTx/>
        <a:buNone/>
        <a:defRPr sz="2600" b="1" kern="1200">
          <a:solidFill>
            <a:schemeClr val="bg1"/>
          </a:solidFill>
          <a:latin typeface="Marianne" panose="02000000000000000000" pitchFamily="2" charset="0"/>
          <a:ea typeface="+mn-ea"/>
          <a:cs typeface="+mn-cs"/>
        </a:defRPr>
      </a:lvl2pPr>
      <a:lvl3pPr marL="0" indent="0" algn="l" defTabSz="2057188" rtl="0" eaLnBrk="1" latinLnBrk="0" hangingPunct="1">
        <a:spcBef>
          <a:spcPts val="0"/>
        </a:spcBef>
        <a:buFontTx/>
        <a:buNone/>
        <a:defRPr sz="4200" kern="1200" cap="all" spc="209" baseline="0">
          <a:solidFill>
            <a:schemeClr val="bg1"/>
          </a:solidFill>
          <a:latin typeface="Haettenschweiler" panose="020B0706040902060204" pitchFamily="34" charset="0"/>
          <a:ea typeface="+mn-ea"/>
          <a:cs typeface="+mn-cs"/>
        </a:defRPr>
      </a:lvl3pPr>
      <a:lvl4pPr marL="0" indent="0" algn="l" defTabSz="2057188" rtl="0" eaLnBrk="1" latinLnBrk="0" hangingPunct="1">
        <a:spcBef>
          <a:spcPts val="0"/>
        </a:spcBef>
        <a:buFontTx/>
        <a:buNone/>
        <a:defRPr sz="4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2057188" rtl="0" eaLnBrk="1" latinLnBrk="0" hangingPunct="1">
        <a:spcBef>
          <a:spcPts val="0"/>
        </a:spcBef>
        <a:buFontTx/>
        <a:buNone/>
        <a:defRPr sz="4500" kern="1200">
          <a:solidFill>
            <a:schemeClr val="bg1"/>
          </a:solidFill>
          <a:latin typeface="+mn-lt"/>
          <a:ea typeface="+mn-ea"/>
          <a:cs typeface="+mn-cs"/>
        </a:defRPr>
      </a:lvl5pPr>
      <a:lvl6pPr marL="5657269" indent="-514298" algn="l" defTabSz="2057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5863" indent="-514298" algn="l" defTabSz="2057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457" indent="-514298" algn="l" defTabSz="2057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3051" indent="-514298" algn="l" defTabSz="2057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4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88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783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377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971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565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159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754" algn="l" defTabSz="205718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56" userDrawn="1">
          <p15:clr>
            <a:srgbClr val="F26B43"/>
          </p15:clr>
        </p15:guide>
        <p15:guide id="2" pos="11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/>
              <a:t>NOS 7 ENGAGEMENTS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728000" y="4680001"/>
            <a:ext cx="10944000" cy="3241030"/>
          </a:xfrm>
        </p:spPr>
        <p:txBody>
          <a:bodyPr/>
          <a:lstStyle/>
          <a:p>
            <a:r>
              <a:rPr lang="fr-FR" dirty="0"/>
              <a:t>[xxx] s'engage</a:t>
            </a:r>
            <a:br>
              <a:rPr lang="fr-FR" dirty="0"/>
            </a:br>
            <a:r>
              <a:rPr lang="fr-FR" dirty="0"/>
              <a:t>pour la sécurité routière</a:t>
            </a:r>
          </a:p>
          <a:p>
            <a:pPr lvl="1"/>
            <a:r>
              <a:rPr lang="fr-FR" dirty="0"/>
              <a:t>Nous nous engageons et signons l’appel des employeurs </a:t>
            </a:r>
            <a:br>
              <a:rPr lang="fr-FR" dirty="0"/>
            </a:br>
            <a:r>
              <a:rPr lang="fr-FR" dirty="0"/>
              <a:t>pour la sécurité de nos salariés sur la route.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Nous limitons aux cas </a:t>
            </a:r>
            <a:br>
              <a:rPr lang="fr-FR" dirty="0"/>
            </a:br>
            <a:r>
              <a:rPr lang="fr-FR" dirty="0"/>
              <a:t>d’urgence les </a:t>
            </a:r>
            <a:r>
              <a:rPr lang="fr-FR" dirty="0">
                <a:solidFill>
                  <a:schemeClr val="tx2"/>
                </a:solidFill>
              </a:rPr>
              <a:t>conversations téléphoniques </a:t>
            </a:r>
            <a:r>
              <a:rPr lang="fr-FR" dirty="0"/>
              <a:t>au volant</a:t>
            </a:r>
          </a:p>
          <a:p>
            <a:r>
              <a:rPr lang="fr-FR" dirty="0"/>
              <a:t>Nous prescrivons la </a:t>
            </a:r>
            <a:r>
              <a:rPr lang="fr-FR" dirty="0">
                <a:solidFill>
                  <a:schemeClr val="tx2"/>
                </a:solidFill>
              </a:rPr>
              <a:t>sobriété</a:t>
            </a:r>
            <a:br>
              <a:rPr lang="fr-FR" dirty="0"/>
            </a:br>
            <a:r>
              <a:rPr lang="fr-FR" dirty="0"/>
              <a:t>sur la route</a:t>
            </a:r>
          </a:p>
          <a:p>
            <a:r>
              <a:rPr lang="fr-FR" dirty="0"/>
              <a:t>Nous exigeons le port </a:t>
            </a:r>
            <a:br>
              <a:rPr lang="fr-FR" dirty="0"/>
            </a:br>
            <a:r>
              <a:rPr lang="fr-FR" dirty="0"/>
              <a:t>de la </a:t>
            </a:r>
            <a:r>
              <a:rPr lang="fr-FR" dirty="0">
                <a:solidFill>
                  <a:schemeClr val="tx2"/>
                </a:solidFill>
              </a:rPr>
              <a:t>ceinture de sécurité</a:t>
            </a:r>
          </a:p>
          <a:p>
            <a:r>
              <a:rPr lang="fr-FR" dirty="0"/>
              <a:t>Nous n’acceptons pas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>
                <a:solidFill>
                  <a:schemeClr val="tx2"/>
                </a:solidFill>
              </a:rPr>
              <a:t>dépassement 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des vitesses autorisées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Nous intégrons </a:t>
            </a:r>
            <a:br>
              <a:rPr lang="fr-FR" dirty="0"/>
            </a:br>
            <a:r>
              <a:rPr lang="fr-FR" dirty="0"/>
              <a:t>des </a:t>
            </a:r>
            <a:r>
              <a:rPr lang="fr-FR" dirty="0">
                <a:solidFill>
                  <a:schemeClr val="tx2"/>
                </a:solidFill>
              </a:rPr>
              <a:t>moments de repos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dans le calcul </a:t>
            </a:r>
            <a:br>
              <a:rPr lang="fr-FR" dirty="0"/>
            </a:br>
            <a:r>
              <a:rPr lang="fr-FR" dirty="0"/>
              <a:t>des temps de trajet</a:t>
            </a:r>
          </a:p>
          <a:p>
            <a:r>
              <a:rPr lang="fr-FR" dirty="0"/>
              <a:t>Nous favorisons la </a:t>
            </a:r>
            <a:r>
              <a:rPr lang="fr-FR" dirty="0">
                <a:solidFill>
                  <a:schemeClr val="tx2"/>
                </a:solidFill>
              </a:rPr>
              <a:t>formation</a:t>
            </a:r>
            <a:br>
              <a:rPr lang="fr-FR" dirty="0"/>
            </a:br>
            <a:r>
              <a:rPr lang="fr-FR" dirty="0"/>
              <a:t>à la sécurité routière</a:t>
            </a:r>
          </a:p>
          <a:p>
            <a:r>
              <a:rPr lang="fr-FR" dirty="0"/>
              <a:t>Nous encourageons</a:t>
            </a:r>
            <a:br>
              <a:rPr lang="fr-FR" dirty="0"/>
            </a:br>
            <a:r>
              <a:rPr lang="fr-FR" dirty="0"/>
              <a:t>les </a:t>
            </a:r>
            <a:r>
              <a:rPr lang="fr-FR" dirty="0">
                <a:solidFill>
                  <a:schemeClr val="tx2"/>
                </a:solidFill>
              </a:rPr>
              <a:t>conducteurs de deux-roues motorisés </a:t>
            </a:r>
            <a:r>
              <a:rPr lang="fr-FR" dirty="0"/>
              <a:t>et les</a:t>
            </a:r>
            <a:r>
              <a:rPr lang="fr-FR" dirty="0">
                <a:solidFill>
                  <a:schemeClr val="tx2"/>
                </a:solidFill>
              </a:rPr>
              <a:t> cyclistes </a:t>
            </a:r>
            <a:r>
              <a:rPr lang="fr-FR" dirty="0"/>
              <a:t>à mieux s’équiper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54504" y="7777014"/>
            <a:ext cx="1080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54504" y="9397194"/>
            <a:ext cx="763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754504" y="16561990"/>
            <a:ext cx="1080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37" y="9901290"/>
            <a:ext cx="360000" cy="36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37" y="11701490"/>
            <a:ext cx="360000" cy="36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37" y="13141650"/>
            <a:ext cx="360000" cy="36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7" y="9901250"/>
            <a:ext cx="360000" cy="36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7" y="12061530"/>
            <a:ext cx="360000" cy="36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87" y="13501690"/>
            <a:ext cx="360000" cy="360000"/>
          </a:xfrm>
          <a:prstGeom prst="rect">
            <a:avLst/>
          </a:prstGeom>
        </p:spPr>
      </p:pic>
      <p:sp>
        <p:nvSpPr>
          <p:cNvPr id="31" name="Espace réservé pour une image  30"/>
          <p:cNvSpPr>
            <a:spLocks noGrp="1" noChangeAspect="1"/>
          </p:cNvSpPr>
          <p:nvPr>
            <p:ph type="pic" sz="quarter" idx="10"/>
          </p:nvPr>
        </p:nvSpPr>
        <p:spPr>
          <a:xfrm>
            <a:off x="7317063" y="18866378"/>
            <a:ext cx="3160201" cy="1188000"/>
          </a:xfrm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DFBAC4-7B5D-CEFC-5A80-CAAEDC8A9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00" y="14581810"/>
            <a:ext cx="360000" cy="360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6D2DC5-582C-C88B-2873-FC014CD45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8522" y="17030042"/>
            <a:ext cx="9172898" cy="896574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6000"/>
              </a:spcBef>
              <a:defRPr sz="2500" cap="none"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2500" cap="none">
                <a:latin typeface="+mn-lt"/>
              </a:defRPr>
            </a:lvl5pPr>
          </a:lstStyle>
          <a:p>
            <a:pPr lvl="0"/>
            <a:r>
              <a:rPr lang="fr-FR" dirty="0"/>
              <a:t>Vous aussi, signez les 7 engagements sur</a:t>
            </a:r>
            <a:br>
              <a:rPr lang="fr-FR" dirty="0"/>
            </a:br>
            <a:r>
              <a:rPr lang="fr-FR" dirty="0" err="1">
                <a:solidFill>
                  <a:schemeClr val="tx2"/>
                </a:solidFill>
              </a:rPr>
              <a:t>securite-routiere.gouv.fr</a:t>
            </a:r>
            <a:r>
              <a:rPr lang="fr-FR" dirty="0">
                <a:solidFill>
                  <a:schemeClr val="tx2"/>
                </a:solidFill>
              </a:rPr>
              <a:t>/employeurs-engages</a:t>
            </a:r>
          </a:p>
        </p:txBody>
      </p:sp>
    </p:spTree>
    <p:extLst>
      <p:ext uri="{BB962C8B-B14F-4D97-AF65-F5344CB8AC3E}">
        <p14:creationId xmlns:p14="http://schemas.microsoft.com/office/powerpoint/2010/main" val="867047959"/>
      </p:ext>
    </p:extLst>
  </p:cSld>
  <p:clrMapOvr>
    <a:masterClrMapping/>
  </p:clrMapOvr>
</p:sld>
</file>

<file path=ppt/theme/theme1.xml><?xml version="1.0" encoding="utf-8"?>
<a:theme xmlns:a="http://schemas.openxmlformats.org/drawingml/2006/main" name="SR 7 engagements Affiche 40x60 v1a">
  <a:themeElements>
    <a:clrScheme name="SR 7 engagements_Couleurs">
      <a:dk1>
        <a:sysClr val="windowText" lastClr="000000"/>
      </a:dk1>
      <a:lt1>
        <a:sysClr val="window" lastClr="FFFFFF"/>
      </a:lt1>
      <a:dk2>
        <a:srgbClr val="FFD500"/>
      </a:dk2>
      <a:lt2>
        <a:srgbClr val="EEECE1"/>
      </a:lt2>
      <a:accent1>
        <a:srgbClr val="5D5EA2"/>
      </a:accent1>
      <a:accent2>
        <a:srgbClr val="F49F26"/>
      </a:accent2>
      <a:accent3>
        <a:srgbClr val="0097C5"/>
      </a:accent3>
      <a:accent4>
        <a:srgbClr val="E9607C"/>
      </a:accent4>
      <a:accent5>
        <a:srgbClr val="A471A2"/>
      </a:accent5>
      <a:accent6>
        <a:srgbClr val="E2AFCE"/>
      </a:accent6>
      <a:hlink>
        <a:srgbClr val="FFD500"/>
      </a:hlink>
      <a:folHlink>
        <a:srgbClr val="FFD5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2000" tIns="0" rIns="72000" bIns="0" rtlCol="0">
        <a:spAutoFit/>
      </a:bodyPr>
      <a:lstStyle>
        <a:defPPr algn="r"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 7 engagements Affiche 40x60 v1a.potx</Template>
  <TotalTime>179</TotalTime>
  <Words>125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Haettenschweiler</vt:lpstr>
      <vt:lpstr>Marianne</vt:lpstr>
      <vt:lpstr>SR 7 engagements Affiche 40x60 v1a</vt:lpstr>
      <vt:lpstr>Présentation PowerPoint</vt:lpstr>
    </vt:vector>
  </TitlesOfParts>
  <Company>Sécurité routière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engagements pour une route plus sûre</dc:title>
  <dc:creator>Anatome</dc:creator>
  <cp:lastModifiedBy>fmbricolage</cp:lastModifiedBy>
  <cp:revision>31</cp:revision>
  <cp:lastPrinted>2021-05-19T17:09:13Z</cp:lastPrinted>
  <dcterms:created xsi:type="dcterms:W3CDTF">2018-02-01T03:59:39Z</dcterms:created>
  <dcterms:modified xsi:type="dcterms:W3CDTF">2026-06-26T09:00:28Z</dcterms:modified>
</cp:coreProperties>
</file>